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324" r:id="rId2"/>
    <p:sldId id="367" r:id="rId3"/>
    <p:sldId id="368" r:id="rId4"/>
    <p:sldId id="369" r:id="rId5"/>
    <p:sldId id="370" r:id="rId6"/>
    <p:sldId id="362" r:id="rId7"/>
    <p:sldId id="366" r:id="rId8"/>
    <p:sldId id="365" r:id="rId9"/>
    <p:sldId id="363" r:id="rId10"/>
    <p:sldId id="364" r:id="rId11"/>
    <p:sldId id="341" r:id="rId12"/>
  </p:sldIdLst>
  <p:sldSz cx="12188825" cy="6858000"/>
  <p:notesSz cx="6858000" cy="9144000"/>
  <p:custDataLst>
    <p:tags r:id="rId15"/>
  </p:custDataLst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A2B4"/>
    <a:srgbClr val="EE7C21"/>
    <a:srgbClr val="F6F6F6"/>
    <a:srgbClr val="1E1F23"/>
    <a:srgbClr val="121417"/>
    <a:srgbClr val="1D1E22"/>
    <a:srgbClr val="A59B81"/>
    <a:srgbClr val="EFEFF1"/>
    <a:srgbClr val="486174"/>
    <a:srgbClr val="647A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2" autoAdjust="0"/>
    <p:restoredTop sz="93847" autoAdjust="0"/>
  </p:normalViewPr>
  <p:slideViewPr>
    <p:cSldViewPr snapToGrid="0" snapToObjects="1">
      <p:cViewPr varScale="1">
        <p:scale>
          <a:sx n="74" d="100"/>
          <a:sy n="74" d="100"/>
        </p:scale>
        <p:origin x="184" y="47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tags" Target="tags/tag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66C141-3D97-E044-AD04-99E296532BC5}" type="datetimeFigureOut">
              <a:rPr kumimoji="1" lang="zh-CN" altLang="en-US" smtClean="0"/>
              <a:t>2019/4/28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78DF2D-9A28-AD46-9F15-07D9EDD30F5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66684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tiff>
</file>

<file path=ppt/media/image3.tiff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096687-B304-4832-AFC5-0D209D1CC86C}" type="datetimeFigureOut">
              <a:rPr lang="zh-CN" altLang="en-US" smtClean="0"/>
              <a:t>2019/4/28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85E1BB-3961-416B-9529-8B23F6D636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12427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6685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8276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432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34518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373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942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7147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97777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2190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4671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85E1BB-3961-416B-9529-8B23F6D636F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561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 userDrawn="1"/>
        </p:nvGrpSpPr>
        <p:grpSpPr>
          <a:xfrm>
            <a:off x="540536" y="445885"/>
            <a:ext cx="11141262" cy="6167640"/>
            <a:chOff x="540536" y="445885"/>
            <a:chExt cx="11141262" cy="6167640"/>
          </a:xfrm>
        </p:grpSpPr>
        <p:sp>
          <p:nvSpPr>
            <p:cNvPr id="7" name="文本框 6"/>
            <p:cNvSpPr txBox="1"/>
            <p:nvPr/>
          </p:nvSpPr>
          <p:spPr>
            <a:xfrm rot="5400000">
              <a:off x="9810936" y="2132081"/>
              <a:ext cx="355705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</a:rPr>
                <a:t>DESIGNES BY QIANTU</a:t>
              </a:r>
              <a:endParaRPr lang="zh-CN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45974" y="6340653"/>
              <a:ext cx="198856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</a:rPr>
                <a:t>DESIGNES BY QIANTU</a:t>
              </a:r>
              <a:endParaRPr lang="zh-CN" altLang="en-US" sz="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40536" y="496894"/>
              <a:ext cx="157221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Arial" panose="020B0604020202020204" pitchFamily="34" charset="0"/>
                </a:rPr>
                <a:t>TEMPLATE</a:t>
              </a:r>
              <a:endPara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cs typeface="Arial" panose="020B0604020202020204" pitchFamily="34" charset="0"/>
              </a:endParaRPr>
            </a:p>
          </p:txBody>
        </p:sp>
        <p:cxnSp>
          <p:nvCxnSpPr>
            <p:cNvPr id="10" name="直接连接符 9"/>
            <p:cNvCxnSpPr/>
            <p:nvPr/>
          </p:nvCxnSpPr>
          <p:spPr>
            <a:xfrm>
              <a:off x="652397" y="445885"/>
              <a:ext cx="521495" cy="0"/>
            </a:xfrm>
            <a:prstGeom prst="line">
              <a:avLst/>
            </a:prstGeom>
            <a:ln w="381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矩形 10"/>
            <p:cNvSpPr/>
            <p:nvPr/>
          </p:nvSpPr>
          <p:spPr>
            <a:xfrm>
              <a:off x="570345" y="707130"/>
              <a:ext cx="641651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Arial" panose="020B0604020202020204" pitchFamily="34" charset="0"/>
                </a:rPr>
                <a:t>PPT </a:t>
              </a:r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627683" y="6581853"/>
              <a:ext cx="521495" cy="0"/>
            </a:xfrm>
            <a:prstGeom prst="line">
              <a:avLst/>
            </a:prstGeom>
            <a:ln w="3810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文本框 12"/>
            <p:cNvSpPr txBox="1"/>
            <p:nvPr/>
          </p:nvSpPr>
          <p:spPr>
            <a:xfrm>
              <a:off x="10883850" y="6359609"/>
              <a:ext cx="54373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PAGE 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 rot="5400000">
              <a:off x="-1048753" y="3387453"/>
              <a:ext cx="355705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cs typeface="Arial" panose="020B0604020202020204" pitchFamily="34" charset="0"/>
                </a:rPr>
                <a:t>DESIGNES BY QIANTU</a:t>
              </a:r>
              <a:endParaRPr lang="zh-CN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5" name="直角三角形 14"/>
            <p:cNvSpPr/>
            <p:nvPr/>
          </p:nvSpPr>
          <p:spPr>
            <a:xfrm rot="16200000">
              <a:off x="11416986" y="6373829"/>
              <a:ext cx="122133" cy="203885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40642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4048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F1E38-0821-4F4F-B662-EF3A9F1B4FC1}" type="datetimeFigureOut">
              <a:rPr kumimoji="1" lang="zh-CN" altLang="en-US" smtClean="0"/>
              <a:t>2019/4/28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044AB-864A-AD41-AF03-F8C74C499E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79007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F1E38-0821-4F4F-B662-EF3A9F1B4FC1}" type="datetimeFigureOut">
              <a:rPr kumimoji="1" lang="zh-CN" altLang="en-US" smtClean="0"/>
              <a:t>2019/4/28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044AB-864A-AD41-AF03-F8C74C499E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3083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F1E38-0821-4F4F-B662-EF3A9F1B4FC1}" type="datetimeFigureOut">
              <a:rPr kumimoji="1" lang="zh-CN" altLang="en-US" smtClean="0"/>
              <a:t>2019/4/28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4044AB-864A-AD41-AF03-F8C74C499E8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1980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49" r:id="rId3"/>
    <p:sldLayoutId id="2147483650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1.wdp"/><Relationship Id="rId5" Type="http://schemas.openxmlformats.org/officeDocument/2006/relationships/image" Target="../media/image2.tiff"/><Relationship Id="rId6" Type="http://schemas.openxmlformats.org/officeDocument/2006/relationships/image" Target="../media/image3.tiff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2.wdp"/><Relationship Id="rId6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3.wdp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2.wdp"/><Relationship Id="rId6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2.wdp"/><Relationship Id="rId6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2.wdp"/><Relationship Id="rId6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2.wdp"/><Relationship Id="rId6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2.wdp"/><Relationship Id="rId6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2.wdp"/><Relationship Id="rId6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2.wdp"/><Relationship Id="rId6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2.wdp"/><Relationship Id="rId6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email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3537" y="1650"/>
            <a:ext cx="12202362" cy="6858000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>
                  <a:lumMod val="100000"/>
                </a:srgbClr>
              </a:gs>
            </a:gsLst>
            <a:lin ang="2700000" scaled="0"/>
          </a:gradFill>
        </p:spPr>
      </p:pic>
      <p:sp>
        <p:nvSpPr>
          <p:cNvPr id="8" name="文本框 7"/>
          <p:cNvSpPr txBox="1"/>
          <p:nvPr/>
        </p:nvSpPr>
        <p:spPr>
          <a:xfrm>
            <a:off x="486678" y="567595"/>
            <a:ext cx="2668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创新研发提升价值 </a:t>
            </a:r>
            <a:endParaRPr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595301" y="445885"/>
            <a:ext cx="521495" cy="0"/>
          </a:xfrm>
          <a:prstGeom prst="line">
            <a:avLst/>
          </a:prstGeom>
          <a:ln w="381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 rot="5400000">
            <a:off x="-1065508" y="3387453"/>
            <a:ext cx="355705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b="1" dirty="0">
                <a:solidFill>
                  <a:schemeClr val="bg1"/>
                </a:solidFill>
                <a:latin typeface="Microsoft YaHei Light" charset="-122"/>
                <a:ea typeface="Microsoft YaHei Light" charset="-122"/>
                <a:cs typeface="Microsoft YaHei Light" charset="-122"/>
              </a:rPr>
              <a:t>INTELLINK TECHNOLOGY</a:t>
            </a:r>
            <a:endParaRPr lang="zh-CN" altLang="en-US" sz="600" b="1" dirty="0">
              <a:solidFill>
                <a:schemeClr val="bg1"/>
              </a:solidFill>
              <a:latin typeface="Microsoft YaHei Light" charset="-122"/>
              <a:ea typeface="Microsoft YaHei Light" charset="-122"/>
              <a:cs typeface="Microsoft YaHei Light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558102" y="6202153"/>
            <a:ext cx="31069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智能制造</a:t>
            </a:r>
            <a:r>
              <a:rPr lang="zh-CN" altLang="en-US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|</a:t>
            </a:r>
            <a:r>
              <a:rPr lang="zh-CN" altLang="en-US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软件</a:t>
            </a:r>
            <a:r>
              <a:rPr lang="zh-CN" altLang="en-US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·</a:t>
            </a:r>
            <a:r>
              <a:rPr lang="zh-CN" altLang="en-US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</a:t>
            </a:r>
            <a:r>
              <a:rPr lang="zh-CN" altLang="en-US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·</a:t>
            </a:r>
            <a:r>
              <a:rPr lang="zh-CN" altLang="en-US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4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工业互联网 </a:t>
            </a:r>
            <a:endParaRPr kumimoji="1" lang="zh-CN" altLang="en-US" sz="14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6977" y="1701257"/>
            <a:ext cx="1845141" cy="184514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33819" y="3727700"/>
            <a:ext cx="2931458" cy="7588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90" y="5955229"/>
            <a:ext cx="1492624" cy="55470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829723" y="4564312"/>
            <a:ext cx="43396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b="1" dirty="0">
                <a:solidFill>
                  <a:schemeClr val="bg1"/>
                </a:solidFill>
                <a:latin typeface="SimHei" charset="-122"/>
                <a:ea typeface="SimHei" charset="-122"/>
                <a:cs typeface="SimHei" charset="-122"/>
              </a:rPr>
              <a:t>必得福无纺布项目</a:t>
            </a:r>
            <a:r>
              <a:rPr kumimoji="1" lang="en-US" altLang="zh-CN" sz="2400" b="1" dirty="0">
                <a:solidFill>
                  <a:schemeClr val="bg1"/>
                </a:solidFill>
                <a:latin typeface="SimHei" charset="-122"/>
                <a:ea typeface="SimHei" charset="-122"/>
                <a:cs typeface="SimHei" charset="-122"/>
              </a:rPr>
              <a:t>2</a:t>
            </a:r>
            <a:r>
              <a:rPr kumimoji="1" lang="zh-CN" altLang="en-US" sz="2400" b="1" dirty="0">
                <a:solidFill>
                  <a:schemeClr val="bg1"/>
                </a:solidFill>
                <a:latin typeface="SimHei" charset="-122"/>
                <a:ea typeface="SimHei" charset="-122"/>
                <a:cs typeface="SimHei" charset="-122"/>
              </a:rPr>
              <a:t>期功能简介</a:t>
            </a:r>
          </a:p>
        </p:txBody>
      </p:sp>
    </p:spTree>
    <p:extLst>
      <p:ext uri="{BB962C8B-B14F-4D97-AF65-F5344CB8AC3E}">
        <p14:creationId xmlns:p14="http://schemas.microsoft.com/office/powerpoint/2010/main" val="110455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4836555" y="0"/>
            <a:ext cx="7352270" cy="6858000"/>
          </a:xfrm>
          <a:custGeom>
            <a:avLst/>
            <a:gdLst>
              <a:gd name="connsiteX0" fmla="*/ 0 w 7352270"/>
              <a:gd name="connsiteY0" fmla="*/ 6845643 h 6845643"/>
              <a:gd name="connsiteX1" fmla="*/ 3929448 w 7352270"/>
              <a:gd name="connsiteY1" fmla="*/ 0 h 6845643"/>
              <a:gd name="connsiteX2" fmla="*/ 7352270 w 7352270"/>
              <a:gd name="connsiteY2" fmla="*/ 0 h 6845643"/>
              <a:gd name="connsiteX3" fmla="*/ 7352270 w 7352270"/>
              <a:gd name="connsiteY3" fmla="*/ 6833286 h 6845643"/>
              <a:gd name="connsiteX4" fmla="*/ 0 w 7352270"/>
              <a:gd name="connsiteY4" fmla="*/ 6845643 h 684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2270" h="6845643">
                <a:moveTo>
                  <a:pt x="0" y="6845643"/>
                </a:moveTo>
                <a:lnTo>
                  <a:pt x="3929448" y="0"/>
                </a:lnTo>
                <a:lnTo>
                  <a:pt x="7352270" y="0"/>
                </a:lnTo>
                <a:lnTo>
                  <a:pt x="7352270" y="6833286"/>
                </a:lnTo>
                <a:lnTo>
                  <a:pt x="0" y="6845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4104" y="620736"/>
            <a:ext cx="5110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FUNCTION</a:t>
            </a: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功能简介 </a:t>
            </a:r>
            <a:r>
              <a:rPr lang="mr-I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任务管理</a:t>
            </a: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652397" y="6333111"/>
            <a:ext cx="902368" cy="253916"/>
            <a:chOff x="652397" y="6333111"/>
            <a:chExt cx="902368" cy="253916"/>
          </a:xfrm>
        </p:grpSpPr>
        <p:sp>
          <p:nvSpPr>
            <p:cNvPr id="10" name="文本框 9"/>
            <p:cNvSpPr txBox="1"/>
            <p:nvPr/>
          </p:nvSpPr>
          <p:spPr>
            <a:xfrm>
              <a:off x="902022" y="6333111"/>
              <a:ext cx="6527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PAGE </a:t>
              </a:r>
              <a:r>
                <a:rPr lang="en-US" altLang="zh-CN" sz="105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9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6200000" flipV="1">
              <a:off x="686360" y="6344636"/>
              <a:ext cx="131741" cy="19966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30195" y="444843"/>
            <a:ext cx="630194" cy="45719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 25"/>
          <p:cNvGrpSpPr/>
          <p:nvPr/>
        </p:nvGrpSpPr>
        <p:grpSpPr>
          <a:xfrm>
            <a:off x="10755824" y="6273965"/>
            <a:ext cx="925974" cy="282095"/>
            <a:chOff x="10755824" y="6273965"/>
            <a:chExt cx="925974" cy="28209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55824" y="6273965"/>
              <a:ext cx="925974" cy="104635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flipV="1">
              <a:off x="10755824" y="6510341"/>
              <a:ext cx="925974" cy="45719"/>
            </a:xfrm>
            <a:prstGeom prst="rect">
              <a:avLst/>
            </a:prstGeom>
            <a:gradFill>
              <a:gsLst>
                <a:gs pos="0">
                  <a:srgbClr val="EE7C21"/>
                </a:gs>
                <a:gs pos="100000">
                  <a:srgbClr val="3FA2B4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64104" y="1640048"/>
            <a:ext cx="44255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任务管理</a:t>
            </a:r>
            <a:r>
              <a:rPr lang="zh-CN" altLang="en-US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 </a:t>
            </a:r>
            <a:endParaRPr kumimoji="1" lang="en-US" altLang="zh-CN" sz="1600" b="1" dirty="0">
              <a:solidFill>
                <a:srgbClr val="EE7C2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管理层可在云系统中发布生产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/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维修等信息</a:t>
            </a: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实时显示每一条任务的当前处理状态</a:t>
            </a: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可自动保存登录人员的任务领取记录</a:t>
            </a: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u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0166" y="620736"/>
            <a:ext cx="8009610" cy="5177026"/>
          </a:xfrm>
          <a:prstGeom prst="rect">
            <a:avLst/>
          </a:prstGeom>
        </p:spPr>
      </p:pic>
      <p:sp>
        <p:nvSpPr>
          <p:cNvPr id="22" name="矩形 21"/>
          <p:cNvSpPr>
            <a:spLocks noChangeAspect="1"/>
          </p:cNvSpPr>
          <p:nvPr/>
        </p:nvSpPr>
        <p:spPr>
          <a:xfrm>
            <a:off x="5161470" y="1589306"/>
            <a:ext cx="5594354" cy="3391492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221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email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3537" y="0"/>
            <a:ext cx="12202362" cy="6858000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>
                  <a:lumMod val="100000"/>
                </a:srgbClr>
              </a:gs>
            </a:gsLst>
            <a:lin ang="2700000" scaled="0"/>
          </a:gradFill>
        </p:spPr>
      </p:pic>
      <p:sp>
        <p:nvSpPr>
          <p:cNvPr id="6" name="文本框 5"/>
          <p:cNvSpPr txBox="1"/>
          <p:nvPr/>
        </p:nvSpPr>
        <p:spPr>
          <a:xfrm rot="5400000">
            <a:off x="9794181" y="2132081"/>
            <a:ext cx="355705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INTELLINK TECHNOLOGY</a:t>
            </a:r>
            <a:endParaRPr lang="zh-CN" altLang="en-US" sz="6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10928" y="6581853"/>
            <a:ext cx="521495" cy="0"/>
          </a:xfrm>
          <a:prstGeom prst="line">
            <a:avLst/>
          </a:prstGeom>
          <a:ln w="3810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文本框 15"/>
          <p:cNvSpPr txBox="1"/>
          <p:nvPr/>
        </p:nvSpPr>
        <p:spPr>
          <a:xfrm>
            <a:off x="471743" y="6191088"/>
            <a:ext cx="26981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zh-CN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智能制造</a:t>
            </a:r>
            <a:r>
              <a:rPr lang="zh-CN" altLang="en-US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|</a:t>
            </a:r>
            <a:r>
              <a:rPr lang="zh-CN" altLang="en-US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软件</a:t>
            </a:r>
            <a:r>
              <a:rPr lang="zh-CN" altLang="en-US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·</a:t>
            </a:r>
            <a:r>
              <a:rPr lang="zh-CN" altLang="en-US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</a:t>
            </a:r>
            <a:r>
              <a:rPr lang="zh-CN" altLang="en-US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·</a:t>
            </a:r>
            <a:r>
              <a:rPr lang="zh-CN" altLang="en-US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2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工业互联网 </a:t>
            </a:r>
            <a:endParaRPr kumimoji="1" lang="zh-CN" altLang="en-US" sz="12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70906" y="3013501"/>
            <a:ext cx="40334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THANK</a:t>
            </a:r>
            <a:r>
              <a:rPr kumimoji="1" lang="zh-CN" altLang="en-US" sz="4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kumimoji="1" lang="en-US" altLang="zh-CN" sz="4800" b="1" dirty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rPr>
              <a:t>YOU</a:t>
            </a:r>
            <a:endParaRPr kumimoji="1" lang="zh-CN" altLang="en-US" sz="4800" b="1" dirty="0">
              <a:solidFill>
                <a:schemeClr val="bg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7705" y="4389449"/>
            <a:ext cx="2518292" cy="168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387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2000">
        <p:fade/>
      </p:transition>
    </mc:Choice>
    <mc:Fallback xmlns="">
      <p:transition spd="med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4836555" y="0"/>
            <a:ext cx="7352270" cy="6858000"/>
          </a:xfrm>
          <a:custGeom>
            <a:avLst/>
            <a:gdLst>
              <a:gd name="connsiteX0" fmla="*/ 0 w 7352270"/>
              <a:gd name="connsiteY0" fmla="*/ 6845643 h 6845643"/>
              <a:gd name="connsiteX1" fmla="*/ 3929448 w 7352270"/>
              <a:gd name="connsiteY1" fmla="*/ 0 h 6845643"/>
              <a:gd name="connsiteX2" fmla="*/ 7352270 w 7352270"/>
              <a:gd name="connsiteY2" fmla="*/ 0 h 6845643"/>
              <a:gd name="connsiteX3" fmla="*/ 7352270 w 7352270"/>
              <a:gd name="connsiteY3" fmla="*/ 6833286 h 6845643"/>
              <a:gd name="connsiteX4" fmla="*/ 0 w 7352270"/>
              <a:gd name="connsiteY4" fmla="*/ 6845643 h 684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2270" h="6845643">
                <a:moveTo>
                  <a:pt x="0" y="6845643"/>
                </a:moveTo>
                <a:lnTo>
                  <a:pt x="3929448" y="0"/>
                </a:lnTo>
                <a:lnTo>
                  <a:pt x="7352270" y="0"/>
                </a:lnTo>
                <a:lnTo>
                  <a:pt x="7352270" y="6833286"/>
                </a:lnTo>
                <a:lnTo>
                  <a:pt x="0" y="6845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4104" y="620736"/>
            <a:ext cx="5110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FUNCTION</a:t>
            </a: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功能简介 </a:t>
            </a:r>
            <a:r>
              <a:rPr lang="mr-I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一客户一工艺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652397" y="6333111"/>
            <a:ext cx="942443" cy="253916"/>
            <a:chOff x="652397" y="6333111"/>
            <a:chExt cx="942443" cy="253916"/>
          </a:xfrm>
        </p:grpSpPr>
        <p:sp>
          <p:nvSpPr>
            <p:cNvPr id="10" name="文本框 9"/>
            <p:cNvSpPr txBox="1"/>
            <p:nvPr/>
          </p:nvSpPr>
          <p:spPr>
            <a:xfrm>
              <a:off x="902022" y="6333111"/>
              <a:ext cx="692818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PAGE 1 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6200000" flipV="1">
              <a:off x="686360" y="6344636"/>
              <a:ext cx="131741" cy="19966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30195" y="444843"/>
            <a:ext cx="630194" cy="45719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 25"/>
          <p:cNvGrpSpPr/>
          <p:nvPr/>
        </p:nvGrpSpPr>
        <p:grpSpPr>
          <a:xfrm>
            <a:off x="10755824" y="6273965"/>
            <a:ext cx="925974" cy="282095"/>
            <a:chOff x="10755824" y="6273965"/>
            <a:chExt cx="925974" cy="28209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55824" y="6273965"/>
              <a:ext cx="925974" cy="104635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flipV="1">
              <a:off x="10755824" y="6510341"/>
              <a:ext cx="925974" cy="45719"/>
            </a:xfrm>
            <a:prstGeom prst="rect">
              <a:avLst/>
            </a:prstGeom>
            <a:gradFill>
              <a:gsLst>
                <a:gs pos="0">
                  <a:srgbClr val="EE7C21"/>
                </a:gs>
                <a:gs pos="100000">
                  <a:srgbClr val="3FA2B4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64104" y="1640048"/>
            <a:ext cx="427245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一客户一工艺 </a:t>
            </a:r>
            <a:r>
              <a:rPr lang="zh-CN" altLang="zh-CN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 </a:t>
            </a:r>
            <a:endParaRPr kumimoji="1" lang="en-US" altLang="zh-CN" sz="1600" b="1" dirty="0">
              <a:solidFill>
                <a:srgbClr val="EE7C2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选择客户名称与产品代码，或选择产品的参数，可自动查询该客户产品稳定生产时的最优值；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可查询原料使用情况、工艺参数、检测性能统计等；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修改任意一个工艺参数的数值，可根据历史数据自动更新其他工艺参数的数值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;</a:t>
            </a: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自动统计客户产品相关的所有批次检测物理性能，显示性能变化趋势以及标准值。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0166" y="620736"/>
            <a:ext cx="8009610" cy="5177026"/>
          </a:xfrm>
          <a:prstGeom prst="rect">
            <a:avLst/>
          </a:prstGeom>
        </p:spPr>
      </p:pic>
      <p:sp>
        <p:nvSpPr>
          <p:cNvPr id="22" name="矩形 21"/>
          <p:cNvSpPr>
            <a:spLocks noChangeAspect="1"/>
          </p:cNvSpPr>
          <p:nvPr/>
        </p:nvSpPr>
        <p:spPr>
          <a:xfrm>
            <a:off x="5161470" y="1589306"/>
            <a:ext cx="5594354" cy="3391492"/>
          </a:xfrm>
          <a:prstGeom prst="rect">
            <a:avLst/>
          </a:prstGeom>
          <a:blipFill dpi="0" rotWithShape="1">
            <a:blip r:embed="rId6"/>
            <a:srcRect/>
            <a:stretch>
              <a:fillRect t="110" b="-82686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847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4836555" y="0"/>
            <a:ext cx="7352270" cy="6858000"/>
          </a:xfrm>
          <a:custGeom>
            <a:avLst/>
            <a:gdLst>
              <a:gd name="connsiteX0" fmla="*/ 0 w 7352270"/>
              <a:gd name="connsiteY0" fmla="*/ 6845643 h 6845643"/>
              <a:gd name="connsiteX1" fmla="*/ 3929448 w 7352270"/>
              <a:gd name="connsiteY1" fmla="*/ 0 h 6845643"/>
              <a:gd name="connsiteX2" fmla="*/ 7352270 w 7352270"/>
              <a:gd name="connsiteY2" fmla="*/ 0 h 6845643"/>
              <a:gd name="connsiteX3" fmla="*/ 7352270 w 7352270"/>
              <a:gd name="connsiteY3" fmla="*/ 6833286 h 6845643"/>
              <a:gd name="connsiteX4" fmla="*/ 0 w 7352270"/>
              <a:gd name="connsiteY4" fmla="*/ 6845643 h 684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2270" h="6845643">
                <a:moveTo>
                  <a:pt x="0" y="6845643"/>
                </a:moveTo>
                <a:lnTo>
                  <a:pt x="3929448" y="0"/>
                </a:lnTo>
                <a:lnTo>
                  <a:pt x="7352270" y="0"/>
                </a:lnTo>
                <a:lnTo>
                  <a:pt x="7352270" y="6833286"/>
                </a:lnTo>
                <a:lnTo>
                  <a:pt x="0" y="6845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4104" y="620736"/>
            <a:ext cx="5110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FUNCTION</a:t>
            </a: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功能简介 </a:t>
            </a:r>
            <a:r>
              <a:rPr lang="mr-I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一客户一工艺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652397" y="6333111"/>
            <a:ext cx="902368" cy="253916"/>
            <a:chOff x="652397" y="6333111"/>
            <a:chExt cx="902368" cy="253916"/>
          </a:xfrm>
        </p:grpSpPr>
        <p:sp>
          <p:nvSpPr>
            <p:cNvPr id="10" name="文本框 9"/>
            <p:cNvSpPr txBox="1"/>
            <p:nvPr/>
          </p:nvSpPr>
          <p:spPr>
            <a:xfrm>
              <a:off x="902022" y="6333111"/>
              <a:ext cx="6527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PAGE </a:t>
              </a:r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2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6200000" flipV="1">
              <a:off x="686360" y="6344636"/>
              <a:ext cx="131741" cy="19966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30195" y="444843"/>
            <a:ext cx="630194" cy="45719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 25"/>
          <p:cNvGrpSpPr/>
          <p:nvPr/>
        </p:nvGrpSpPr>
        <p:grpSpPr>
          <a:xfrm>
            <a:off x="10755824" y="6273965"/>
            <a:ext cx="925974" cy="282095"/>
            <a:chOff x="10755824" y="6273965"/>
            <a:chExt cx="925974" cy="28209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55824" y="6273965"/>
              <a:ext cx="925974" cy="104635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flipV="1">
              <a:off x="10755824" y="6510341"/>
              <a:ext cx="925974" cy="45719"/>
            </a:xfrm>
            <a:prstGeom prst="rect">
              <a:avLst/>
            </a:prstGeom>
            <a:gradFill>
              <a:gsLst>
                <a:gs pos="0">
                  <a:srgbClr val="EE7C21"/>
                </a:gs>
                <a:gs pos="100000">
                  <a:srgbClr val="3FA2B4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64104" y="1640048"/>
            <a:ext cx="4272451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一客户一工艺 </a:t>
            </a:r>
            <a:r>
              <a:rPr lang="zh-CN" altLang="zh-CN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 </a:t>
            </a:r>
            <a:endParaRPr kumimoji="1" lang="en-US" altLang="zh-CN" sz="1600" b="1" dirty="0">
              <a:solidFill>
                <a:srgbClr val="EE7C2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选择客户名称与产品代码，或选择产品的参数，可自动查询该客户产品稳定生产时的最优值；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可查询原料使用情况、工艺参数、检测性能统计等；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修改任意一个工艺参数的数值，可根据历史数据自动更新其他工艺参数的数值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;</a:t>
            </a: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自动统计客户产品相关的所有批次检测物理性能，显示性能变化趋势以及标准值。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0166" y="620736"/>
            <a:ext cx="8009610" cy="5177026"/>
          </a:xfrm>
          <a:prstGeom prst="rect">
            <a:avLst/>
          </a:prstGeom>
        </p:spPr>
      </p:pic>
      <p:sp>
        <p:nvSpPr>
          <p:cNvPr id="22" name="矩形 21"/>
          <p:cNvSpPr>
            <a:spLocks noChangeAspect="1"/>
          </p:cNvSpPr>
          <p:nvPr/>
        </p:nvSpPr>
        <p:spPr>
          <a:xfrm>
            <a:off x="5161470" y="1589306"/>
            <a:ext cx="5594354" cy="3391492"/>
          </a:xfrm>
          <a:prstGeom prst="rect">
            <a:avLst/>
          </a:prstGeom>
          <a:blipFill dpi="0" rotWithShape="1">
            <a:blip r:embed="rId6"/>
            <a:srcRect/>
            <a:stretch>
              <a:fillRect t="-50841" b="-31735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4368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4836555" y="0"/>
            <a:ext cx="7352270" cy="6858000"/>
          </a:xfrm>
          <a:custGeom>
            <a:avLst/>
            <a:gdLst>
              <a:gd name="connsiteX0" fmla="*/ 0 w 7352270"/>
              <a:gd name="connsiteY0" fmla="*/ 6845643 h 6845643"/>
              <a:gd name="connsiteX1" fmla="*/ 3929448 w 7352270"/>
              <a:gd name="connsiteY1" fmla="*/ 0 h 6845643"/>
              <a:gd name="connsiteX2" fmla="*/ 7352270 w 7352270"/>
              <a:gd name="connsiteY2" fmla="*/ 0 h 6845643"/>
              <a:gd name="connsiteX3" fmla="*/ 7352270 w 7352270"/>
              <a:gd name="connsiteY3" fmla="*/ 6833286 h 6845643"/>
              <a:gd name="connsiteX4" fmla="*/ 0 w 7352270"/>
              <a:gd name="connsiteY4" fmla="*/ 6845643 h 684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2270" h="6845643">
                <a:moveTo>
                  <a:pt x="0" y="6845643"/>
                </a:moveTo>
                <a:lnTo>
                  <a:pt x="3929448" y="0"/>
                </a:lnTo>
                <a:lnTo>
                  <a:pt x="7352270" y="0"/>
                </a:lnTo>
                <a:lnTo>
                  <a:pt x="7352270" y="6833286"/>
                </a:lnTo>
                <a:lnTo>
                  <a:pt x="0" y="6845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4104" y="620736"/>
            <a:ext cx="5110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FUNCTION</a:t>
            </a: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功能简介 </a:t>
            </a:r>
            <a:r>
              <a:rPr lang="mr-I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一客户一工艺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652397" y="6333111"/>
            <a:ext cx="902368" cy="253916"/>
            <a:chOff x="652397" y="6333111"/>
            <a:chExt cx="902368" cy="253916"/>
          </a:xfrm>
        </p:grpSpPr>
        <p:sp>
          <p:nvSpPr>
            <p:cNvPr id="10" name="文本框 9"/>
            <p:cNvSpPr txBox="1"/>
            <p:nvPr/>
          </p:nvSpPr>
          <p:spPr>
            <a:xfrm>
              <a:off x="902022" y="6333111"/>
              <a:ext cx="6527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PAGE </a:t>
              </a:r>
              <a:r>
                <a:rPr lang="en-US" altLang="zh-CN" sz="105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3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6200000" flipV="1">
              <a:off x="686360" y="6344636"/>
              <a:ext cx="131741" cy="19966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30195" y="444843"/>
            <a:ext cx="630194" cy="45719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 25"/>
          <p:cNvGrpSpPr/>
          <p:nvPr/>
        </p:nvGrpSpPr>
        <p:grpSpPr>
          <a:xfrm>
            <a:off x="10755824" y="6273965"/>
            <a:ext cx="925974" cy="282095"/>
            <a:chOff x="10755824" y="6273965"/>
            <a:chExt cx="925974" cy="28209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55824" y="6273965"/>
              <a:ext cx="925974" cy="104635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flipV="1">
              <a:off x="10755824" y="6510341"/>
              <a:ext cx="925974" cy="45719"/>
            </a:xfrm>
            <a:prstGeom prst="rect">
              <a:avLst/>
            </a:prstGeom>
            <a:gradFill>
              <a:gsLst>
                <a:gs pos="0">
                  <a:srgbClr val="EE7C21"/>
                </a:gs>
                <a:gs pos="100000">
                  <a:srgbClr val="3FA2B4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64104" y="1640048"/>
            <a:ext cx="4272451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一客户一工艺 </a:t>
            </a:r>
            <a:r>
              <a:rPr lang="zh-CN" altLang="zh-CN" sz="1600" b="1" dirty="0" smtClean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 </a:t>
            </a:r>
            <a:endParaRPr kumimoji="1" lang="en-US" altLang="zh-CN" sz="1600" b="1" dirty="0" smtClean="0">
              <a:solidFill>
                <a:srgbClr val="EE7C2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选择客户名称与产品代码，或选择产品的参数，可自动查询该客户产品稳定生产时的最优值；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可查询原料使用情况、工艺参数、检测性能统计等；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修改任意一个工艺参数的数值，可根据历史数据自动更新其他工艺参数的数值</a:t>
            </a:r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;</a:t>
            </a: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自动统计客户产品相关的所有批次检测物理性能，显示性能变化趋势以及标准值。</a:t>
            </a: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0166" y="620736"/>
            <a:ext cx="8009610" cy="5177026"/>
          </a:xfrm>
          <a:prstGeom prst="rect">
            <a:avLst/>
          </a:prstGeom>
        </p:spPr>
      </p:pic>
      <p:sp>
        <p:nvSpPr>
          <p:cNvPr id="22" name="矩形 21"/>
          <p:cNvSpPr>
            <a:spLocks noChangeAspect="1"/>
          </p:cNvSpPr>
          <p:nvPr/>
        </p:nvSpPr>
        <p:spPr>
          <a:xfrm>
            <a:off x="5161470" y="1589306"/>
            <a:ext cx="5594354" cy="3391492"/>
          </a:xfrm>
          <a:prstGeom prst="rect">
            <a:avLst/>
          </a:prstGeom>
          <a:blipFill dpi="0" rotWithShape="1">
            <a:blip r:embed="rId6"/>
            <a:srcRect/>
            <a:stretch>
              <a:fillRect t="-131514" b="-74192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48319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4836555" y="0"/>
            <a:ext cx="7352270" cy="6858000"/>
          </a:xfrm>
          <a:custGeom>
            <a:avLst/>
            <a:gdLst>
              <a:gd name="connsiteX0" fmla="*/ 0 w 7352270"/>
              <a:gd name="connsiteY0" fmla="*/ 6845643 h 6845643"/>
              <a:gd name="connsiteX1" fmla="*/ 3929448 w 7352270"/>
              <a:gd name="connsiteY1" fmla="*/ 0 h 6845643"/>
              <a:gd name="connsiteX2" fmla="*/ 7352270 w 7352270"/>
              <a:gd name="connsiteY2" fmla="*/ 0 h 6845643"/>
              <a:gd name="connsiteX3" fmla="*/ 7352270 w 7352270"/>
              <a:gd name="connsiteY3" fmla="*/ 6833286 h 6845643"/>
              <a:gd name="connsiteX4" fmla="*/ 0 w 7352270"/>
              <a:gd name="connsiteY4" fmla="*/ 6845643 h 684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2270" h="6845643">
                <a:moveTo>
                  <a:pt x="0" y="6845643"/>
                </a:moveTo>
                <a:lnTo>
                  <a:pt x="3929448" y="0"/>
                </a:lnTo>
                <a:lnTo>
                  <a:pt x="7352270" y="0"/>
                </a:lnTo>
                <a:lnTo>
                  <a:pt x="7352270" y="6833286"/>
                </a:lnTo>
                <a:lnTo>
                  <a:pt x="0" y="6845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4104" y="620736"/>
            <a:ext cx="51104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FUNCTION</a:t>
            </a: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功能简介 </a:t>
            </a:r>
            <a:r>
              <a:rPr lang="mr-I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一客户一工艺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652397" y="6333111"/>
            <a:ext cx="902368" cy="253916"/>
            <a:chOff x="652397" y="6333111"/>
            <a:chExt cx="902368" cy="253916"/>
          </a:xfrm>
        </p:grpSpPr>
        <p:sp>
          <p:nvSpPr>
            <p:cNvPr id="10" name="文本框 9"/>
            <p:cNvSpPr txBox="1"/>
            <p:nvPr/>
          </p:nvSpPr>
          <p:spPr>
            <a:xfrm>
              <a:off x="902022" y="6333111"/>
              <a:ext cx="6527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PAGE </a:t>
              </a:r>
              <a:r>
                <a:rPr lang="en-US" altLang="zh-CN" sz="105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4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6200000" flipV="1">
              <a:off x="686360" y="6344636"/>
              <a:ext cx="131741" cy="19966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30195" y="444843"/>
            <a:ext cx="630194" cy="45719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 25"/>
          <p:cNvGrpSpPr/>
          <p:nvPr/>
        </p:nvGrpSpPr>
        <p:grpSpPr>
          <a:xfrm>
            <a:off x="10755824" y="6273965"/>
            <a:ext cx="925974" cy="282095"/>
            <a:chOff x="10755824" y="6273965"/>
            <a:chExt cx="925974" cy="28209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55824" y="6273965"/>
              <a:ext cx="925974" cy="104635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flipV="1">
              <a:off x="10755824" y="6510341"/>
              <a:ext cx="925974" cy="45719"/>
            </a:xfrm>
            <a:prstGeom prst="rect">
              <a:avLst/>
            </a:prstGeom>
            <a:gradFill>
              <a:gsLst>
                <a:gs pos="0">
                  <a:srgbClr val="EE7C21"/>
                </a:gs>
                <a:gs pos="100000">
                  <a:srgbClr val="3FA2B4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64104" y="1640048"/>
            <a:ext cx="427245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一客户一工艺 </a:t>
            </a:r>
            <a:r>
              <a:rPr lang="zh-CN" altLang="zh-CN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 </a:t>
            </a:r>
            <a:endParaRPr kumimoji="1" lang="en-US" altLang="zh-CN" sz="1600" b="1" dirty="0">
              <a:solidFill>
                <a:srgbClr val="EE7C2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选择客户名称与产品代码，或选择产品的参数，可自动查询该客户产品稳定生产时的最优值；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可查询原料使用情况、工艺参数、检测性能统计等；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修改任意一个工艺参数的数值，可根据历史数据自动更新其他工艺参数的数值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;</a:t>
            </a: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自动统计客户产品相关的所有批次检测物理性能，显示性能变化趋势以及标准值。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0166" y="620736"/>
            <a:ext cx="8009610" cy="5177026"/>
          </a:xfrm>
          <a:prstGeom prst="rect">
            <a:avLst/>
          </a:prstGeom>
        </p:spPr>
      </p:pic>
      <p:sp>
        <p:nvSpPr>
          <p:cNvPr id="22" name="矩形 21"/>
          <p:cNvSpPr>
            <a:spLocks noChangeAspect="1"/>
          </p:cNvSpPr>
          <p:nvPr/>
        </p:nvSpPr>
        <p:spPr>
          <a:xfrm>
            <a:off x="5161470" y="1589306"/>
            <a:ext cx="5594354" cy="3391492"/>
          </a:xfrm>
          <a:prstGeom prst="rect">
            <a:avLst/>
          </a:prstGeom>
          <a:blipFill dpi="0" rotWithShape="1">
            <a:blip r:embed="rId6"/>
            <a:srcRect/>
            <a:stretch>
              <a:fillRect t="-13689" b="-92239"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6895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4836555" y="0"/>
            <a:ext cx="7352270" cy="6858000"/>
          </a:xfrm>
          <a:custGeom>
            <a:avLst/>
            <a:gdLst>
              <a:gd name="connsiteX0" fmla="*/ 0 w 7352270"/>
              <a:gd name="connsiteY0" fmla="*/ 6845643 h 6845643"/>
              <a:gd name="connsiteX1" fmla="*/ 3929448 w 7352270"/>
              <a:gd name="connsiteY1" fmla="*/ 0 h 6845643"/>
              <a:gd name="connsiteX2" fmla="*/ 7352270 w 7352270"/>
              <a:gd name="connsiteY2" fmla="*/ 0 h 6845643"/>
              <a:gd name="connsiteX3" fmla="*/ 7352270 w 7352270"/>
              <a:gd name="connsiteY3" fmla="*/ 6833286 h 6845643"/>
              <a:gd name="connsiteX4" fmla="*/ 0 w 7352270"/>
              <a:gd name="connsiteY4" fmla="*/ 6845643 h 684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2270" h="6845643">
                <a:moveTo>
                  <a:pt x="0" y="6845643"/>
                </a:moveTo>
                <a:lnTo>
                  <a:pt x="3929448" y="0"/>
                </a:lnTo>
                <a:lnTo>
                  <a:pt x="7352270" y="0"/>
                </a:lnTo>
                <a:lnTo>
                  <a:pt x="7352270" y="6833286"/>
                </a:lnTo>
                <a:lnTo>
                  <a:pt x="0" y="6845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4104" y="620736"/>
            <a:ext cx="5110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FUNCTION</a:t>
            </a: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功能简介 </a:t>
            </a:r>
            <a:r>
              <a:rPr lang="mr-I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能源管理</a:t>
            </a: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652397" y="6333111"/>
            <a:ext cx="902368" cy="253916"/>
            <a:chOff x="652397" y="6333111"/>
            <a:chExt cx="902368" cy="253916"/>
          </a:xfrm>
        </p:grpSpPr>
        <p:sp>
          <p:nvSpPr>
            <p:cNvPr id="10" name="文本框 9"/>
            <p:cNvSpPr txBox="1"/>
            <p:nvPr/>
          </p:nvSpPr>
          <p:spPr>
            <a:xfrm>
              <a:off x="902022" y="6333111"/>
              <a:ext cx="6527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PAGE </a:t>
              </a:r>
              <a:r>
                <a:rPr lang="en-US" altLang="zh-CN" sz="105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5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6200000" flipV="1">
              <a:off x="686360" y="6344636"/>
              <a:ext cx="131741" cy="19966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30195" y="444843"/>
            <a:ext cx="630194" cy="45719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 25"/>
          <p:cNvGrpSpPr/>
          <p:nvPr/>
        </p:nvGrpSpPr>
        <p:grpSpPr>
          <a:xfrm>
            <a:off x="10755824" y="6273965"/>
            <a:ext cx="925974" cy="282095"/>
            <a:chOff x="10755824" y="6273965"/>
            <a:chExt cx="925974" cy="28209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55824" y="6273965"/>
              <a:ext cx="925974" cy="104635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flipV="1">
              <a:off x="10755824" y="6510341"/>
              <a:ext cx="925974" cy="45719"/>
            </a:xfrm>
            <a:prstGeom prst="rect">
              <a:avLst/>
            </a:prstGeom>
            <a:gradFill>
              <a:gsLst>
                <a:gs pos="0">
                  <a:srgbClr val="EE7C21"/>
                </a:gs>
                <a:gs pos="100000">
                  <a:srgbClr val="3FA2B4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64104" y="1640048"/>
            <a:ext cx="44255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能源管理</a:t>
            </a:r>
            <a:r>
              <a:rPr lang="zh-CN" altLang="en-US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 </a:t>
            </a:r>
            <a:endParaRPr kumimoji="1" lang="en-US" altLang="zh-CN" sz="1600" b="1" dirty="0">
              <a:solidFill>
                <a:srgbClr val="EE7C2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u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实时显示当日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/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当月生产总电能</a:t>
            </a:r>
          </a:p>
          <a:p>
            <a:pPr marL="285750" indent="-285750" fontAlgn="ctr">
              <a:lnSpc>
                <a:spcPct val="150000"/>
              </a:lnSpc>
              <a:buFont typeface="Wingdings" charset="2"/>
              <a:buChar char="u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生产总电能查询、统计、分析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0166" y="620736"/>
            <a:ext cx="8009610" cy="5177026"/>
          </a:xfrm>
          <a:prstGeom prst="rect">
            <a:avLst/>
          </a:prstGeom>
        </p:spPr>
      </p:pic>
      <p:sp>
        <p:nvSpPr>
          <p:cNvPr id="22" name="矩形 21"/>
          <p:cNvSpPr>
            <a:spLocks noChangeAspect="1"/>
          </p:cNvSpPr>
          <p:nvPr/>
        </p:nvSpPr>
        <p:spPr>
          <a:xfrm>
            <a:off x="5154262" y="1640049"/>
            <a:ext cx="5638338" cy="3418154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191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4836555" y="0"/>
            <a:ext cx="7352270" cy="6858000"/>
          </a:xfrm>
          <a:custGeom>
            <a:avLst/>
            <a:gdLst>
              <a:gd name="connsiteX0" fmla="*/ 0 w 7352270"/>
              <a:gd name="connsiteY0" fmla="*/ 6845643 h 6845643"/>
              <a:gd name="connsiteX1" fmla="*/ 3929448 w 7352270"/>
              <a:gd name="connsiteY1" fmla="*/ 0 h 6845643"/>
              <a:gd name="connsiteX2" fmla="*/ 7352270 w 7352270"/>
              <a:gd name="connsiteY2" fmla="*/ 0 h 6845643"/>
              <a:gd name="connsiteX3" fmla="*/ 7352270 w 7352270"/>
              <a:gd name="connsiteY3" fmla="*/ 6833286 h 6845643"/>
              <a:gd name="connsiteX4" fmla="*/ 0 w 7352270"/>
              <a:gd name="connsiteY4" fmla="*/ 6845643 h 684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2270" h="6845643">
                <a:moveTo>
                  <a:pt x="0" y="6845643"/>
                </a:moveTo>
                <a:lnTo>
                  <a:pt x="3929448" y="0"/>
                </a:lnTo>
                <a:lnTo>
                  <a:pt x="7352270" y="0"/>
                </a:lnTo>
                <a:lnTo>
                  <a:pt x="7352270" y="6833286"/>
                </a:lnTo>
                <a:lnTo>
                  <a:pt x="0" y="6845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4104" y="620736"/>
            <a:ext cx="5110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FUNCTION</a:t>
            </a: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功能简介 </a:t>
            </a:r>
            <a:r>
              <a:rPr lang="mr-I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大屏管理</a:t>
            </a: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652397" y="6333111"/>
            <a:ext cx="902368" cy="253916"/>
            <a:chOff x="652397" y="6333111"/>
            <a:chExt cx="902368" cy="253916"/>
          </a:xfrm>
        </p:grpSpPr>
        <p:sp>
          <p:nvSpPr>
            <p:cNvPr id="10" name="文本框 9"/>
            <p:cNvSpPr txBox="1"/>
            <p:nvPr/>
          </p:nvSpPr>
          <p:spPr>
            <a:xfrm>
              <a:off x="902022" y="6333111"/>
              <a:ext cx="6527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PAGE </a:t>
              </a:r>
              <a:r>
                <a:rPr lang="en-US" altLang="zh-CN" sz="105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6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6200000" flipV="1">
              <a:off x="686360" y="6344636"/>
              <a:ext cx="131741" cy="19966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30195" y="444843"/>
            <a:ext cx="630194" cy="45719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 25"/>
          <p:cNvGrpSpPr/>
          <p:nvPr/>
        </p:nvGrpSpPr>
        <p:grpSpPr>
          <a:xfrm>
            <a:off x="10755824" y="6273965"/>
            <a:ext cx="925974" cy="282095"/>
            <a:chOff x="10755824" y="6273965"/>
            <a:chExt cx="925974" cy="28209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55824" y="6273965"/>
              <a:ext cx="925974" cy="104635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flipV="1">
              <a:off x="10755824" y="6510341"/>
              <a:ext cx="925974" cy="45719"/>
            </a:xfrm>
            <a:prstGeom prst="rect">
              <a:avLst/>
            </a:prstGeom>
            <a:gradFill>
              <a:gsLst>
                <a:gs pos="0">
                  <a:srgbClr val="EE7C21"/>
                </a:gs>
                <a:gs pos="100000">
                  <a:srgbClr val="3FA2B4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64104" y="1640048"/>
            <a:ext cx="427245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大屏管理</a:t>
            </a:r>
            <a:r>
              <a:rPr lang="zh-CN" altLang="en-US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 </a:t>
            </a:r>
            <a:endParaRPr kumimoji="1" lang="en-US" altLang="zh-CN" sz="1600" b="1" dirty="0">
              <a:solidFill>
                <a:srgbClr val="EE7C2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综合信息：每天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/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每月 总产量、总能耗、产品合格率等；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投射大屏或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LED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屏等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0166" y="620736"/>
            <a:ext cx="8009610" cy="5177026"/>
          </a:xfrm>
          <a:prstGeom prst="rect">
            <a:avLst/>
          </a:prstGeom>
        </p:spPr>
      </p:pic>
      <p:sp>
        <p:nvSpPr>
          <p:cNvPr id="22" name="矩形 21"/>
          <p:cNvSpPr>
            <a:spLocks noChangeAspect="1"/>
          </p:cNvSpPr>
          <p:nvPr/>
        </p:nvSpPr>
        <p:spPr>
          <a:xfrm>
            <a:off x="5161470" y="1589306"/>
            <a:ext cx="5594354" cy="3391492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06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4836555" y="0"/>
            <a:ext cx="7352270" cy="6858000"/>
          </a:xfrm>
          <a:custGeom>
            <a:avLst/>
            <a:gdLst>
              <a:gd name="connsiteX0" fmla="*/ 0 w 7352270"/>
              <a:gd name="connsiteY0" fmla="*/ 6845643 h 6845643"/>
              <a:gd name="connsiteX1" fmla="*/ 3929448 w 7352270"/>
              <a:gd name="connsiteY1" fmla="*/ 0 h 6845643"/>
              <a:gd name="connsiteX2" fmla="*/ 7352270 w 7352270"/>
              <a:gd name="connsiteY2" fmla="*/ 0 h 6845643"/>
              <a:gd name="connsiteX3" fmla="*/ 7352270 w 7352270"/>
              <a:gd name="connsiteY3" fmla="*/ 6833286 h 6845643"/>
              <a:gd name="connsiteX4" fmla="*/ 0 w 7352270"/>
              <a:gd name="connsiteY4" fmla="*/ 6845643 h 684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2270" h="6845643">
                <a:moveTo>
                  <a:pt x="0" y="6845643"/>
                </a:moveTo>
                <a:lnTo>
                  <a:pt x="3929448" y="0"/>
                </a:lnTo>
                <a:lnTo>
                  <a:pt x="7352270" y="0"/>
                </a:lnTo>
                <a:lnTo>
                  <a:pt x="7352270" y="6833286"/>
                </a:lnTo>
                <a:lnTo>
                  <a:pt x="0" y="6845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4104" y="620736"/>
            <a:ext cx="5110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FUNCTION</a:t>
            </a: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功能简介 </a:t>
            </a:r>
            <a:r>
              <a:rPr lang="mr-I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备件管理</a:t>
            </a: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652397" y="6333111"/>
            <a:ext cx="902368" cy="253916"/>
            <a:chOff x="652397" y="6333111"/>
            <a:chExt cx="902368" cy="253916"/>
          </a:xfrm>
        </p:grpSpPr>
        <p:sp>
          <p:nvSpPr>
            <p:cNvPr id="10" name="文本框 9"/>
            <p:cNvSpPr txBox="1"/>
            <p:nvPr/>
          </p:nvSpPr>
          <p:spPr>
            <a:xfrm>
              <a:off x="902022" y="6333111"/>
              <a:ext cx="6527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PAGE </a:t>
              </a:r>
              <a:r>
                <a:rPr lang="en-US" altLang="zh-CN" sz="105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7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6200000" flipV="1">
              <a:off x="686360" y="6344636"/>
              <a:ext cx="131741" cy="19966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30195" y="444843"/>
            <a:ext cx="630194" cy="45719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 25"/>
          <p:cNvGrpSpPr/>
          <p:nvPr/>
        </p:nvGrpSpPr>
        <p:grpSpPr>
          <a:xfrm>
            <a:off x="10755824" y="6273965"/>
            <a:ext cx="925974" cy="282095"/>
            <a:chOff x="10755824" y="6273965"/>
            <a:chExt cx="925974" cy="28209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55824" y="6273965"/>
              <a:ext cx="925974" cy="104635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flipV="1">
              <a:off x="10755824" y="6510341"/>
              <a:ext cx="925974" cy="45719"/>
            </a:xfrm>
            <a:prstGeom prst="rect">
              <a:avLst/>
            </a:prstGeom>
            <a:gradFill>
              <a:gsLst>
                <a:gs pos="0">
                  <a:srgbClr val="EE7C21"/>
                </a:gs>
                <a:gs pos="100000">
                  <a:srgbClr val="3FA2B4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64104" y="1640048"/>
            <a:ext cx="427245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备件管理</a:t>
            </a:r>
            <a:r>
              <a:rPr lang="zh-CN" altLang="en-US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 </a:t>
            </a:r>
            <a:endParaRPr kumimoji="1" lang="en-US" altLang="zh-CN" sz="1600" b="1" dirty="0">
              <a:solidFill>
                <a:srgbClr val="EE7C2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统计、查询各个关键零部件的运行总时间</a:t>
            </a: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可设定各个零部件使用寿命，自动提前进行更换提醒</a:t>
            </a: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分析出零部件更换的最优时间数据（当系统软件运行到足够的时间，根据采集到的数据可进行深度分析挖掘）</a:t>
            </a: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SimHei" charset="-122"/>
              <a:ea typeface="SimHei" charset="-122"/>
              <a:cs typeface="SimHei" charset="-122"/>
            </a:endParaRP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0166" y="620736"/>
            <a:ext cx="8009610" cy="5177026"/>
          </a:xfrm>
          <a:prstGeom prst="rect">
            <a:avLst/>
          </a:prstGeom>
        </p:spPr>
      </p:pic>
      <p:sp>
        <p:nvSpPr>
          <p:cNvPr id="22" name="矩形 21"/>
          <p:cNvSpPr>
            <a:spLocks noChangeAspect="1"/>
          </p:cNvSpPr>
          <p:nvPr/>
        </p:nvSpPr>
        <p:spPr>
          <a:xfrm>
            <a:off x="5161470" y="1589306"/>
            <a:ext cx="5594354" cy="3391492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7277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4836555" y="0"/>
            <a:ext cx="7352270" cy="6858000"/>
          </a:xfrm>
          <a:custGeom>
            <a:avLst/>
            <a:gdLst>
              <a:gd name="connsiteX0" fmla="*/ 0 w 7352270"/>
              <a:gd name="connsiteY0" fmla="*/ 6845643 h 6845643"/>
              <a:gd name="connsiteX1" fmla="*/ 3929448 w 7352270"/>
              <a:gd name="connsiteY1" fmla="*/ 0 h 6845643"/>
              <a:gd name="connsiteX2" fmla="*/ 7352270 w 7352270"/>
              <a:gd name="connsiteY2" fmla="*/ 0 h 6845643"/>
              <a:gd name="connsiteX3" fmla="*/ 7352270 w 7352270"/>
              <a:gd name="connsiteY3" fmla="*/ 6833286 h 6845643"/>
              <a:gd name="connsiteX4" fmla="*/ 0 w 7352270"/>
              <a:gd name="connsiteY4" fmla="*/ 6845643 h 6845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52270" h="6845643">
                <a:moveTo>
                  <a:pt x="0" y="6845643"/>
                </a:moveTo>
                <a:lnTo>
                  <a:pt x="3929448" y="0"/>
                </a:lnTo>
                <a:lnTo>
                  <a:pt x="7352270" y="0"/>
                </a:lnTo>
                <a:lnTo>
                  <a:pt x="7352270" y="6833286"/>
                </a:lnTo>
                <a:lnTo>
                  <a:pt x="0" y="6845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4104" y="620736"/>
            <a:ext cx="5110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FUNCTION</a:t>
            </a:r>
          </a:p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功能简介 </a:t>
            </a:r>
            <a:r>
              <a:rPr lang="mr-IN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–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1200" dirty="0">
                <a:latin typeface="Microsoft YaHei" charset="-122"/>
                <a:ea typeface="Microsoft YaHei" charset="-122"/>
                <a:cs typeface="Microsoft YaHei" charset="-122"/>
              </a:rPr>
              <a:t>任务管理</a:t>
            </a: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27" name="组 26"/>
          <p:cNvGrpSpPr/>
          <p:nvPr/>
        </p:nvGrpSpPr>
        <p:grpSpPr>
          <a:xfrm>
            <a:off x="652397" y="6333111"/>
            <a:ext cx="902368" cy="253916"/>
            <a:chOff x="652397" y="6333111"/>
            <a:chExt cx="902368" cy="253916"/>
          </a:xfrm>
        </p:grpSpPr>
        <p:sp>
          <p:nvSpPr>
            <p:cNvPr id="10" name="文本框 9"/>
            <p:cNvSpPr txBox="1"/>
            <p:nvPr/>
          </p:nvSpPr>
          <p:spPr>
            <a:xfrm>
              <a:off x="902022" y="6333111"/>
              <a:ext cx="652743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PAGE </a:t>
              </a:r>
              <a:r>
                <a:rPr lang="en-US" altLang="zh-CN" sz="105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8</a:t>
              </a:r>
              <a:endPara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  <p:sp>
          <p:nvSpPr>
            <p:cNvPr id="12" name="直角三角形 11"/>
            <p:cNvSpPr/>
            <p:nvPr/>
          </p:nvSpPr>
          <p:spPr>
            <a:xfrm rot="16200000" flipV="1">
              <a:off x="686360" y="6344636"/>
              <a:ext cx="131741" cy="199668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矩形 23"/>
          <p:cNvSpPr/>
          <p:nvPr/>
        </p:nvSpPr>
        <p:spPr>
          <a:xfrm>
            <a:off x="630195" y="444843"/>
            <a:ext cx="630194" cy="45719"/>
          </a:xfrm>
          <a:prstGeom prst="rect">
            <a:avLst/>
          </a:prstGeom>
          <a:gradFill>
            <a:gsLst>
              <a:gs pos="0">
                <a:srgbClr val="EE7C21"/>
              </a:gs>
              <a:gs pos="100000">
                <a:srgbClr val="3FA2B4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26" name="组 25"/>
          <p:cNvGrpSpPr/>
          <p:nvPr/>
        </p:nvGrpSpPr>
        <p:grpSpPr>
          <a:xfrm>
            <a:off x="10755824" y="6273965"/>
            <a:ext cx="925974" cy="282095"/>
            <a:chOff x="10755824" y="6273965"/>
            <a:chExt cx="925974" cy="282095"/>
          </a:xfrm>
        </p:grpSpPr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0755824" y="6273965"/>
              <a:ext cx="925974" cy="104635"/>
            </a:xfrm>
            <a:prstGeom prst="rect">
              <a:avLst/>
            </a:prstGeom>
          </p:spPr>
        </p:pic>
        <p:sp>
          <p:nvSpPr>
            <p:cNvPr id="25" name="矩形 24"/>
            <p:cNvSpPr/>
            <p:nvPr/>
          </p:nvSpPr>
          <p:spPr>
            <a:xfrm flipV="1">
              <a:off x="10755824" y="6510341"/>
              <a:ext cx="925974" cy="45719"/>
            </a:xfrm>
            <a:prstGeom prst="rect">
              <a:avLst/>
            </a:prstGeom>
            <a:gradFill>
              <a:gsLst>
                <a:gs pos="0">
                  <a:srgbClr val="EE7C21"/>
                </a:gs>
                <a:gs pos="100000">
                  <a:srgbClr val="3FA2B4"/>
                </a:gs>
              </a:gsLst>
              <a:lin ang="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64104" y="1640048"/>
            <a:ext cx="4425511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任务管理</a:t>
            </a:r>
            <a:r>
              <a:rPr lang="zh-CN" altLang="en-US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zh-CN" sz="1600" b="1" dirty="0">
                <a:solidFill>
                  <a:srgbClr val="EE7C2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功能 </a:t>
            </a:r>
            <a:endParaRPr kumimoji="1" lang="en-US" altLang="zh-CN" sz="1600" b="1" dirty="0">
              <a:solidFill>
                <a:srgbClr val="EE7C2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endParaRPr lang="en-US" altLang="zh-CN" sz="12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管理层可在云系统中发布生产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/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维修等信息</a:t>
            </a: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实时显示每一条任务的当前处理状态</a:t>
            </a:r>
          </a:p>
          <a:p>
            <a:pPr marL="285750" indent="-285750" fontAlgn="ctr">
              <a:lnSpc>
                <a:spcPct val="200000"/>
              </a:lnSpc>
              <a:buFont typeface="Wingdings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imHei" charset="-122"/>
                <a:ea typeface="SimHei" charset="-122"/>
                <a:cs typeface="SimHei" charset="-122"/>
              </a:rPr>
              <a:t>可自动保存登录人员的任务领取记录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10166" y="620736"/>
            <a:ext cx="8009610" cy="5177026"/>
          </a:xfrm>
          <a:prstGeom prst="rect">
            <a:avLst/>
          </a:prstGeom>
        </p:spPr>
      </p:pic>
      <p:sp>
        <p:nvSpPr>
          <p:cNvPr id="22" name="矩形 21"/>
          <p:cNvSpPr>
            <a:spLocks noChangeAspect="1"/>
          </p:cNvSpPr>
          <p:nvPr/>
        </p:nvSpPr>
        <p:spPr>
          <a:xfrm>
            <a:off x="5161470" y="1589306"/>
            <a:ext cx="5594354" cy="3391492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dk1"/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102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8100" cmpd="sng">
          <a:solidFill>
            <a:schemeClr val="bg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641</Words>
  <Application>Microsoft Macintosh PowerPoint</Application>
  <PresentationFormat>自定义</PresentationFormat>
  <Paragraphs>92</Paragraphs>
  <Slides>11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Calibri</vt:lpstr>
      <vt:lpstr>DengXian</vt:lpstr>
      <vt:lpstr>Microsoft YaHei</vt:lpstr>
      <vt:lpstr>Microsoft YaHei Light</vt:lpstr>
      <vt:lpstr>SimHei</vt:lpstr>
      <vt:lpstr>Wingdings</vt:lpstr>
      <vt:lpstr>思源黑体 CN Heavy</vt:lpstr>
      <vt:lpstr>思源黑体 CN Light</vt:lpstr>
      <vt:lpstr>宋体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sWs</dc:creator>
  <cp:lastModifiedBy>郑 尔枫</cp:lastModifiedBy>
  <cp:revision>28</cp:revision>
  <dcterms:modified xsi:type="dcterms:W3CDTF">2019-04-28T10:56:04Z</dcterms:modified>
</cp:coreProperties>
</file>